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338" r:id="rId2"/>
    <p:sldId id="630" r:id="rId3"/>
    <p:sldId id="631" r:id="rId4"/>
    <p:sldId id="592" r:id="rId5"/>
    <p:sldId id="633" r:id="rId6"/>
    <p:sldId id="634" r:id="rId7"/>
    <p:sldId id="607" r:id="rId8"/>
    <p:sldId id="635" r:id="rId9"/>
    <p:sldId id="637" r:id="rId10"/>
    <p:sldId id="638" r:id="rId11"/>
    <p:sldId id="639" r:id="rId12"/>
    <p:sldId id="595" r:id="rId13"/>
    <p:sldId id="62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AC12BEE6-A119-4180-8DDB-806567289C75}">
          <p14:sldIdLst>
            <p14:sldId id="338"/>
          </p14:sldIdLst>
        </p14:section>
        <p14:section name="Sección 1: Concepto" id="{045C693C-776F-4C65-A411-B3ED19CA25FC}">
          <p14:sldIdLst>
            <p14:sldId id="630"/>
            <p14:sldId id="631"/>
          </p14:sldIdLst>
        </p14:section>
        <p14:section name="Sección 2: Control" id="{3374F2BC-6F6A-45F8-AEDE-E9FFDE6CAE33}">
          <p14:sldIdLst>
            <p14:sldId id="592"/>
            <p14:sldId id="633"/>
          </p14:sldIdLst>
        </p14:section>
        <p14:section name="Sección 3: Jugabilidad" id="{5E78D77C-00D7-4265-B8EF-E04AFE49DF6D}">
          <p14:sldIdLst>
            <p14:sldId id="634"/>
            <p14:sldId id="607"/>
          </p14:sldIdLst>
        </p14:section>
        <p14:section name="Sección 5: Diseño General" id="{8C090CCA-AAF5-4427-8AD2-B27BBE47752A}">
          <p14:sldIdLst>
            <p14:sldId id="635"/>
            <p14:sldId id="637"/>
            <p14:sldId id="638"/>
            <p14:sldId id="639"/>
            <p14:sldId id="595"/>
            <p14:sldId id="629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5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4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86B8"/>
    <a:srgbClr val="262B2B"/>
    <a:srgbClr val="000000"/>
    <a:srgbClr val="C00000"/>
    <a:srgbClr val="474934"/>
    <a:srgbClr val="A1B8E1"/>
    <a:srgbClr val="ED7D31"/>
    <a:srgbClr val="BB190D"/>
    <a:srgbClr val="D5FFFF"/>
    <a:srgbClr val="51C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4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378" y="126"/>
      </p:cViewPr>
      <p:guideLst>
        <p:guide pos="3840"/>
        <p:guide orient="horz" pos="25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F293-33C8-4CC1-BF75-E4FD468BB3EB}" type="datetimeFigureOut">
              <a:rPr lang="es-UY" smtClean="0"/>
              <a:t>13/12/2024</a:t>
            </a:fld>
            <a:endParaRPr lang="es-UY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F5A52-6E48-4DB4-9B9E-1988551EF4CA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1787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13/12/2024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39746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13/12/2024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0898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13/12/2024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0666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13/12/2024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9119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13/12/2024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89552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13/12/2024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5270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13/12/2024</a:t>
            </a:fld>
            <a:endParaRPr lang="es-UY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65289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13/12/2024</a:t>
            </a:fld>
            <a:endParaRPr lang="es-UY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3922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13/12/2024</a:t>
            </a:fld>
            <a:endParaRPr lang="es-UY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06646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13/12/2024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038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13/12/2024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813336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F4C33-09C2-42C2-8546-5DB640DB547A}" type="datetimeFigureOut">
              <a:rPr lang="es-UY" smtClean="0"/>
              <a:t>13/12/2024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77984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5F4CA053-581C-4331-9647-FA98EE2023D6}"/>
              </a:ext>
            </a:extLst>
          </p:cNvPr>
          <p:cNvSpPr/>
          <p:nvPr/>
        </p:nvSpPr>
        <p:spPr>
          <a:xfrm>
            <a:off x="0" y="3429000"/>
            <a:ext cx="12205984" cy="1581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600" dirty="0">
                <a:cs typeface="Cascadia Code" panose="020B0609020000020004" pitchFamily="49" charset="0"/>
              </a:rPr>
              <a:t>Documento de Diseño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A2983F7-7014-4EF2-911E-E138378E3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24" y="785122"/>
            <a:ext cx="8892330" cy="248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20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Mejoras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D487253-506E-4BF3-9012-83387CD3E58A}"/>
              </a:ext>
            </a:extLst>
          </p:cNvPr>
          <p:cNvSpPr/>
          <p:nvPr/>
        </p:nvSpPr>
        <p:spPr>
          <a:xfrm>
            <a:off x="112692" y="1153158"/>
            <a:ext cx="11985560" cy="566586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consumible que modifica el control y las acciones del jugador.  Ampliando su Movset en el control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CE66B015-2B86-47F1-B57F-7E917993E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6" b="1400"/>
          <a:stretch/>
        </p:blipFill>
        <p:spPr>
          <a:xfrm>
            <a:off x="112692" y="1811182"/>
            <a:ext cx="1005306" cy="1049030"/>
          </a:xfrm>
          <a:prstGeom prst="roundRect">
            <a:avLst>
              <a:gd name="adj" fmla="val 6482"/>
            </a:avLst>
          </a:prstGeom>
          <a:ln w="28575">
            <a:solidFill>
              <a:schemeClr val="tx1"/>
            </a:solidFill>
          </a:ln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95841787-898B-420A-8A4B-384AFD310F62}"/>
              </a:ext>
            </a:extLst>
          </p:cNvPr>
          <p:cNvSpPr/>
          <p:nvPr/>
        </p:nvSpPr>
        <p:spPr>
          <a:xfrm>
            <a:off x="1194035" y="1792316"/>
            <a:ext cx="4846038" cy="1443746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Doble Salto: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Le desbloquea al jugador mas opciones de movilidad con el salto.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Mejoras: 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En el aire se puede realizar un segundo salto.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Se pueden encadenar hasta tres saltos seguido que aumentan en altura si se presiona justo al aterrizar.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El jugador puede rebotar en las paredes.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86F304B5-EC65-40A2-BEB2-E1796CBE9E87}"/>
              </a:ext>
            </a:extLst>
          </p:cNvPr>
          <p:cNvSpPr/>
          <p:nvPr/>
        </p:nvSpPr>
        <p:spPr>
          <a:xfrm>
            <a:off x="7252214" y="1811182"/>
            <a:ext cx="4846038" cy="1443746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Tornado: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Permite al jugador girar sobre si mismo.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Mejoras: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Puede usarse como ataque y lanza a los enemigos mas lejos. 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En el aire detiene el movimiento por un momento.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Al agacharse el jugador puede rodar.</a:t>
            </a:r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31B650B2-FDB8-490B-B709-F048D28D5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871" y="1830048"/>
            <a:ext cx="1005306" cy="1047783"/>
          </a:xfrm>
          <a:prstGeom prst="roundRect">
            <a:avLst>
              <a:gd name="adj" fmla="val 6123"/>
            </a:avLst>
          </a:prstGeom>
          <a:ln w="28575"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8D94D92-86DF-4FEE-A950-6C30F9D7D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6" b="1400"/>
          <a:stretch/>
        </p:blipFill>
        <p:spPr>
          <a:xfrm>
            <a:off x="112692" y="3327500"/>
            <a:ext cx="1005306" cy="1049030"/>
          </a:xfrm>
          <a:prstGeom prst="roundRect">
            <a:avLst>
              <a:gd name="adj" fmla="val 6482"/>
            </a:avLst>
          </a:prstGeom>
          <a:ln w="28575">
            <a:solidFill>
              <a:schemeClr val="tx1"/>
            </a:solidFill>
          </a:ln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6F04852F-9706-4CBA-8758-A60A78F7520C}"/>
              </a:ext>
            </a:extLst>
          </p:cNvPr>
          <p:cNvSpPr/>
          <p:nvPr/>
        </p:nvSpPr>
        <p:spPr>
          <a:xfrm>
            <a:off x="1194035" y="3308634"/>
            <a:ext cx="4846038" cy="1443746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Carga: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Le desbloquea al jugador mas opciones de movilidad con el salto.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Mejoras: 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En el aire se puede realizar un segundo salto.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Se pueden encadenar hasta tres saltos seguido que aumentan en altura si se presiona justo al aterrizar.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El jugador puede rebotar en las paredes.</a:t>
            </a:r>
          </a:p>
        </p:txBody>
      </p:sp>
    </p:spTree>
    <p:extLst>
      <p:ext uri="{BB962C8B-B14F-4D97-AF65-F5344CB8AC3E}">
        <p14:creationId xmlns:p14="http://schemas.microsoft.com/office/powerpoint/2010/main" val="68342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Objetos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D487253-506E-4BF3-9012-83387CD3E58A}"/>
              </a:ext>
            </a:extLst>
          </p:cNvPr>
          <p:cNvSpPr/>
          <p:nvPr/>
        </p:nvSpPr>
        <p:spPr>
          <a:xfrm>
            <a:off x="112692" y="1153158"/>
            <a:ext cx="11985560" cy="566586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consumible que cambia o altera la modalidad de juego.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CE66B015-2B86-47F1-B57F-7E917993E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6" b="1400"/>
          <a:stretch/>
        </p:blipFill>
        <p:spPr>
          <a:xfrm>
            <a:off x="112692" y="1811182"/>
            <a:ext cx="1005306" cy="1049030"/>
          </a:xfrm>
          <a:prstGeom prst="roundRect">
            <a:avLst>
              <a:gd name="adj" fmla="val 6482"/>
            </a:avLst>
          </a:prstGeom>
          <a:ln w="28575">
            <a:solidFill>
              <a:schemeClr val="tx1"/>
            </a:solidFill>
          </a:ln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95841787-898B-420A-8A4B-384AFD310F62}"/>
              </a:ext>
            </a:extLst>
          </p:cNvPr>
          <p:cNvSpPr/>
          <p:nvPr/>
        </p:nvSpPr>
        <p:spPr>
          <a:xfrm>
            <a:off x="1194035" y="1792316"/>
            <a:ext cx="4846038" cy="1443746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Teléfono: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Funciona de minimapa en la esquina de la pantalla.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Al acceder a el podemos ver las misiones actuales que tenemos.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Podemos ver los datos de cuantos objetos tenemos y nos falta.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También con cierta combinaciones de numero podemos hacer trucos.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86F304B5-EC65-40A2-BEB2-E1796CBE9E87}"/>
              </a:ext>
            </a:extLst>
          </p:cNvPr>
          <p:cNvSpPr/>
          <p:nvPr/>
        </p:nvSpPr>
        <p:spPr>
          <a:xfrm>
            <a:off x="7252214" y="1811182"/>
            <a:ext cx="4846038" cy="1443746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Tornado:</a:t>
            </a:r>
          </a:p>
          <a:p>
            <a:pPr algn="just"/>
            <a:r>
              <a:rPr lang="es-MX" sz="1200" dirty="0" err="1">
                <a:solidFill>
                  <a:schemeClr val="tx1"/>
                </a:solidFill>
              </a:rPr>
              <a:t>xxx</a:t>
            </a:r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31B650B2-FDB8-490B-B709-F048D28D5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871" y="1830048"/>
            <a:ext cx="1005306" cy="1047783"/>
          </a:xfrm>
          <a:prstGeom prst="roundRect">
            <a:avLst>
              <a:gd name="adj" fmla="val 6123"/>
            </a:avLst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9938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Teléfono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D1661-47A9-4A9F-9BDB-A647002A54D2}"/>
              </a:ext>
            </a:extLst>
          </p:cNvPr>
          <p:cNvSpPr/>
          <p:nvPr/>
        </p:nvSpPr>
        <p:spPr>
          <a:xfrm>
            <a:off x="171414" y="1153157"/>
            <a:ext cx="11858399" cy="117059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Es un herramienta multi uso que facilita la experiencia del jugador.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Funciona de minimapa en la esquina de la pantalla. Al acceder a el podemos ver las misiones actuales que tenemos.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Podemos ver los datos de cuantos objetos tenemos y nos falta.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Tambien con cierta combinaciones de numero podemos hacer trucos.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17FAC47-3800-4D54-8A9A-15587AA6841C}"/>
              </a:ext>
            </a:extLst>
          </p:cNvPr>
          <p:cNvGrpSpPr/>
          <p:nvPr/>
        </p:nvGrpSpPr>
        <p:grpSpPr>
          <a:xfrm>
            <a:off x="171414" y="2459487"/>
            <a:ext cx="4126544" cy="2589010"/>
            <a:chOff x="7894040" y="3195382"/>
            <a:chExt cx="4126544" cy="2589010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83D21B6-8F0B-4939-A770-E2973FF13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198" t="44198"/>
            <a:stretch/>
          </p:blipFill>
          <p:spPr>
            <a:xfrm>
              <a:off x="7894040" y="3195382"/>
              <a:ext cx="4126544" cy="2589009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7A0F0EA-DBAF-4E75-AE04-CC7F91583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61029"/>
            <a:stretch/>
          </p:blipFill>
          <p:spPr>
            <a:xfrm>
              <a:off x="10175513" y="4844178"/>
              <a:ext cx="1757697" cy="940214"/>
            </a:xfrm>
            <a:prstGeom prst="rect">
              <a:avLst/>
            </a:prstGeom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B068CEA-31F2-4CBA-8E5D-2E2DF8E79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65405" y="2459487"/>
            <a:ext cx="3079335" cy="422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69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Game UI Database - Sonic Adventure DX">
            <a:extLst>
              <a:ext uri="{FF2B5EF4-FFF2-40B4-BE49-F238E27FC236}">
                <a16:creationId xmlns:a16="http://schemas.microsoft.com/office/drawing/2014/main" id="{C448080F-2E17-4C83-B470-F370E792A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8" t="616" r="19938" b="545"/>
          <a:stretch/>
        </p:blipFill>
        <p:spPr bwMode="auto">
          <a:xfrm>
            <a:off x="10311716" y="2119279"/>
            <a:ext cx="1785938" cy="165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onic Adventure 2 A Rank Playthrough - Part 001 - Hero Story - Introduction  &amp; Stage 01 - City Escape">
            <a:extLst>
              <a:ext uri="{FF2B5EF4-FFF2-40B4-BE49-F238E27FC236}">
                <a16:creationId xmlns:a16="http://schemas.microsoft.com/office/drawing/2014/main" id="{22A7B58C-B483-44AB-B61B-8B0BAB1A3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3" t="372" r="14623" b="-372"/>
          <a:stretch/>
        </p:blipFill>
        <p:spPr bwMode="auto">
          <a:xfrm>
            <a:off x="8158141" y="2101739"/>
            <a:ext cx="2100324" cy="166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ñarol vs. Nacional: el clásico más viejo de América - Apuntes de Rabona">
            <a:extLst>
              <a:ext uri="{FF2B5EF4-FFF2-40B4-BE49-F238E27FC236}">
                <a16:creationId xmlns:a16="http://schemas.microsoft.com/office/drawing/2014/main" id="{2CBA6AE9-9B31-4480-B2B6-7835829F0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683" y="2502392"/>
            <a:ext cx="1769160" cy="85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s Santos Vagos | Grand Theft Encyclopedia | Fandom">
            <a:extLst>
              <a:ext uri="{FF2B5EF4-FFF2-40B4-BE49-F238E27FC236}">
                <a16:creationId xmlns:a16="http://schemas.microsoft.com/office/drawing/2014/main" id="{AF121E04-A576-4E31-A4B5-FABAA0E1A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3"/>
          <a:stretch/>
        </p:blipFill>
        <p:spPr bwMode="auto">
          <a:xfrm>
            <a:off x="4138520" y="2121385"/>
            <a:ext cx="2090911" cy="165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onic the Hedgehog (PS3) All Bosses S Rank">
            <a:extLst>
              <a:ext uri="{FF2B5EF4-FFF2-40B4-BE49-F238E27FC236}">
                <a16:creationId xmlns:a16="http://schemas.microsoft.com/office/drawing/2014/main" id="{F3DA1D7D-6257-4B1D-AAC2-2D57DD3A8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3"/>
          <a:stretch/>
        </p:blipFill>
        <p:spPr bwMode="auto">
          <a:xfrm>
            <a:off x="109486" y="2103932"/>
            <a:ext cx="2100324" cy="167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Ideas Generales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D6FC2DF-A953-49F0-A5DF-C4AF68063998}"/>
              </a:ext>
            </a:extLst>
          </p:cNvPr>
          <p:cNvSpPr/>
          <p:nvPr/>
        </p:nvSpPr>
        <p:spPr>
          <a:xfrm>
            <a:off x="109487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Notas del Nivel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UY" sz="1200" dirty="0">
                <a:solidFill>
                  <a:schemeClr val="tx1"/>
                </a:solidFill>
              </a:rPr>
              <a:t>Al terminar un nivel o misión se le otorgara una nota al jugador dependiendo de su desempeño.</a:t>
            </a:r>
          </a:p>
          <a:p>
            <a:pPr algn="just"/>
            <a:r>
              <a:rPr lang="es-UY" sz="1200" dirty="0">
                <a:solidFill>
                  <a:schemeClr val="tx1"/>
                </a:solidFill>
              </a:rPr>
              <a:t>Este esta basado en las notas Uruguayas de Primaria.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254D113-72BD-4353-B436-3C9EEF042373}"/>
              </a:ext>
            </a:extLst>
          </p:cNvPr>
          <p:cNvSpPr/>
          <p:nvPr/>
        </p:nvSpPr>
        <p:spPr>
          <a:xfrm>
            <a:off x="109487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859B079-2CEB-46E8-8EC4-63C03786EDCD}"/>
              </a:ext>
            </a:extLst>
          </p:cNvPr>
          <p:cNvSpPr/>
          <p:nvPr/>
        </p:nvSpPr>
        <p:spPr>
          <a:xfrm>
            <a:off x="2263062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17B43069-11BE-4BF1-B6CF-29BC1F10C3FE}"/>
              </a:ext>
            </a:extLst>
          </p:cNvPr>
          <p:cNvSpPr/>
          <p:nvPr/>
        </p:nvSpPr>
        <p:spPr>
          <a:xfrm>
            <a:off x="8158142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Presentación de Escenario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Cada Zona/ Nivel es presentado con una tarjeta animada.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Contiene lo que es (</a:t>
            </a:r>
            <a:r>
              <a:rPr lang="es-MX" sz="1200" dirty="0" err="1">
                <a:solidFill>
                  <a:schemeClr val="tx1"/>
                </a:solidFill>
              </a:rPr>
              <a:t>Ej</a:t>
            </a:r>
            <a:r>
              <a:rPr lang="es-MX" sz="1200" dirty="0">
                <a:solidFill>
                  <a:schemeClr val="tx1"/>
                </a:solidFill>
              </a:rPr>
              <a:t>: Nivel 1), el escenario (</a:t>
            </a:r>
            <a:r>
              <a:rPr lang="es-MX" sz="1200" dirty="0" err="1">
                <a:solidFill>
                  <a:schemeClr val="tx1"/>
                </a:solidFill>
              </a:rPr>
              <a:t>Ej</a:t>
            </a:r>
            <a:r>
              <a:rPr lang="es-MX" sz="1200" dirty="0">
                <a:solidFill>
                  <a:schemeClr val="tx1"/>
                </a:solidFill>
              </a:rPr>
              <a:t>: Intendencia) y una animación que represente el lugar.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93E3ACA5-FFCE-4300-BED4-590CDD840FAE}"/>
              </a:ext>
            </a:extLst>
          </p:cNvPr>
          <p:cNvSpPr/>
          <p:nvPr/>
        </p:nvSpPr>
        <p:spPr>
          <a:xfrm>
            <a:off x="8158142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1D4B3B3-DA09-461A-A03F-5033E6270457}"/>
              </a:ext>
            </a:extLst>
          </p:cNvPr>
          <p:cNvSpPr/>
          <p:nvPr/>
        </p:nvSpPr>
        <p:spPr>
          <a:xfrm>
            <a:off x="10311717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76031672-D514-488E-9F40-B9CFC8B4369C}"/>
              </a:ext>
            </a:extLst>
          </p:cNvPr>
          <p:cNvSpPr/>
          <p:nvPr/>
        </p:nvSpPr>
        <p:spPr>
          <a:xfrm>
            <a:off x="4129108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Pelea de Bandas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Podes afiliarte a uno de dos Cuadros.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Al hacerlo, los del equipo contrario te atacaran a simple vista. 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D2BA866-2DF3-4C51-98B7-D3AEBF6D883A}"/>
              </a:ext>
            </a:extLst>
          </p:cNvPr>
          <p:cNvSpPr/>
          <p:nvPr/>
        </p:nvSpPr>
        <p:spPr>
          <a:xfrm>
            <a:off x="4129108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E4E01C25-33A8-44B5-8481-37A1A8A82A8F}"/>
              </a:ext>
            </a:extLst>
          </p:cNvPr>
          <p:cNvSpPr/>
          <p:nvPr/>
        </p:nvSpPr>
        <p:spPr>
          <a:xfrm>
            <a:off x="6282683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5556A49A-9C31-4F43-B095-36BEAC808850}"/>
              </a:ext>
            </a:extLst>
          </p:cNvPr>
          <p:cNvSpPr/>
          <p:nvPr/>
        </p:nvSpPr>
        <p:spPr>
          <a:xfrm>
            <a:off x="109487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Letras Flotantes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Varios coleccionables que forman una palabra al juntarlas.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3A3ACCE1-700C-4C93-8BBC-F24D1E180C28}"/>
              </a:ext>
            </a:extLst>
          </p:cNvPr>
          <p:cNvSpPr/>
          <p:nvPr/>
        </p:nvSpPr>
        <p:spPr>
          <a:xfrm>
            <a:off x="109487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01D5AE1A-57AF-4DD0-B3F4-149F80C62230}"/>
              </a:ext>
            </a:extLst>
          </p:cNvPr>
          <p:cNvSpPr/>
          <p:nvPr/>
        </p:nvSpPr>
        <p:spPr>
          <a:xfrm>
            <a:off x="2263062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634E512A-94EA-46ED-8824-68A9014219EE}"/>
              </a:ext>
            </a:extLst>
          </p:cNvPr>
          <p:cNvSpPr/>
          <p:nvPr/>
        </p:nvSpPr>
        <p:spPr>
          <a:xfrm>
            <a:off x="8158142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D7A0C030-4AF3-4FA6-9851-4D54F4D8DEEA}"/>
              </a:ext>
            </a:extLst>
          </p:cNvPr>
          <p:cNvSpPr/>
          <p:nvPr/>
        </p:nvSpPr>
        <p:spPr>
          <a:xfrm>
            <a:off x="8158142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3AE6BE88-629A-49DD-BD78-625851B7B298}"/>
              </a:ext>
            </a:extLst>
          </p:cNvPr>
          <p:cNvSpPr/>
          <p:nvPr/>
        </p:nvSpPr>
        <p:spPr>
          <a:xfrm>
            <a:off x="10311717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C3F16B40-30D8-4867-BABD-1C20BFB2B875}"/>
              </a:ext>
            </a:extLst>
          </p:cNvPr>
          <p:cNvSpPr/>
          <p:nvPr/>
        </p:nvSpPr>
        <p:spPr>
          <a:xfrm>
            <a:off x="4129108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BB3CE8A9-5BB6-4895-953E-B4DB3BD9677D}"/>
              </a:ext>
            </a:extLst>
          </p:cNvPr>
          <p:cNvSpPr/>
          <p:nvPr/>
        </p:nvSpPr>
        <p:spPr>
          <a:xfrm>
            <a:off x="4129108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90390401-1BF1-4D48-9FA2-4327E5296FA7}"/>
              </a:ext>
            </a:extLst>
          </p:cNvPr>
          <p:cNvSpPr/>
          <p:nvPr/>
        </p:nvSpPr>
        <p:spPr>
          <a:xfrm>
            <a:off x="6282683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47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ny hotsell hawk's underground">
            <a:extLst>
              <a:ext uri="{FF2B5EF4-FFF2-40B4-BE49-F238E27FC236}">
                <a16:creationId xmlns:a16="http://schemas.microsoft.com/office/drawing/2014/main" id="{A3AE24F2-31BC-4474-88ED-51EE78F3B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" r="508" b="-152"/>
          <a:stretch/>
        </p:blipFill>
        <p:spPr bwMode="auto">
          <a:xfrm>
            <a:off x="7912563" y="4040826"/>
            <a:ext cx="4043526" cy="228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Concepto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800" dirty="0">
                <a:solidFill>
                  <a:schemeClr val="tx1"/>
                </a:solidFill>
              </a:rPr>
              <a:t>High Concept</a:t>
            </a:r>
            <a:endParaRPr lang="es-MX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Es un juego de plataformas en 3D que mezcla varios géneros a la vez.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C0EF93C9-FA67-422A-8E86-6A34B5D953A6}"/>
              </a:ext>
            </a:extLst>
          </p:cNvPr>
          <p:cNvSpPr/>
          <p:nvPr/>
        </p:nvSpPr>
        <p:spPr>
          <a:xfrm>
            <a:off x="204971" y="1806641"/>
            <a:ext cx="11794162" cy="2077462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Género: 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Plataformas en 3D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Colectazon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High Concept: </a:t>
            </a:r>
            <a:r>
              <a:rPr lang="es-MX" sz="1200" dirty="0">
                <a:solidFill>
                  <a:schemeClr val="tx1"/>
                </a:solidFill>
              </a:rPr>
              <a:t>Es un juego de plataformas en 3D que mezcla varios géneros a la vez.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La idea es recorrer la ciudad completando misiones y recolectando objetos.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Son escenarios de Montevideo jugables.</a:t>
            </a:r>
            <a:endParaRPr lang="es-MX" sz="1400" u="sng" dirty="0">
              <a:solidFill>
                <a:schemeClr val="tx1"/>
              </a:solidFill>
            </a:endParaRPr>
          </a:p>
          <a:p>
            <a:pPr algn="just"/>
            <a:endParaRPr lang="es-MX" sz="1400" u="sng" dirty="0">
              <a:solidFill>
                <a:schemeClr val="tx1"/>
              </a:solidFill>
            </a:endParaRPr>
          </a:p>
          <a:p>
            <a:pPr algn="just"/>
            <a:endParaRPr lang="es-MX" sz="1400" u="sng" dirty="0">
              <a:solidFill>
                <a:schemeClr val="tx1"/>
              </a:solidFill>
            </a:endParaRPr>
          </a:p>
          <a:p>
            <a:pPr algn="just"/>
            <a:endParaRPr lang="es-MX" sz="1400" u="sng" dirty="0">
              <a:solidFill>
                <a:schemeClr val="tx1"/>
              </a:solidFill>
            </a:endParaRPr>
          </a:p>
          <a:p>
            <a:pPr algn="just"/>
            <a:endParaRPr lang="es-MX" sz="1400" u="sng" dirty="0">
              <a:solidFill>
                <a:schemeClr val="tx1"/>
              </a:solidFill>
            </a:endParaRPr>
          </a:p>
          <a:p>
            <a:pPr algn="just"/>
            <a:endParaRPr lang="es-MX" sz="1400" u="sng" dirty="0">
              <a:solidFill>
                <a:schemeClr val="tx1"/>
              </a:solidFill>
            </a:endParaRPr>
          </a:p>
          <a:p>
            <a:pPr algn="just"/>
            <a:endParaRPr lang="es-MX" sz="1400" u="sng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Ambientación: </a:t>
            </a:r>
            <a:r>
              <a:rPr lang="es-MX" sz="1200" dirty="0">
                <a:solidFill>
                  <a:schemeClr val="tx1"/>
                </a:solidFill>
              </a:rPr>
              <a:t>Se ambienta en la ciudad de Montevideo, Uruguay.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Locaciones: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Salón de Cumple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Intendencia de Montevideo.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Parque Rodo/Rambla de Montevideo.</a:t>
            </a:r>
          </a:p>
          <a:p>
            <a:pPr marL="171450" indent="-171450" algn="just">
              <a:buFontTx/>
              <a:buChar char="-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Inspiraciones Principales: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Sonic Adventure.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GTA: San Andreas.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Tony </a:t>
            </a:r>
            <a:r>
              <a:rPr lang="es-MX" sz="1200" dirty="0" err="1">
                <a:solidFill>
                  <a:schemeClr val="tx1"/>
                </a:solidFill>
              </a:rPr>
              <a:t>Hawk´s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Underground</a:t>
            </a:r>
            <a:endParaRPr lang="es-MX" sz="1200" dirty="0">
              <a:solidFill>
                <a:schemeClr val="tx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  <a:p>
            <a:pPr marL="171450" indent="-171450" algn="just">
              <a:buFontTx/>
              <a:buChar char="-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18" name="Picture 2" descr="Station Square (Sonic Adventure) | Sonic Wiki Zone | Fandom">
            <a:extLst>
              <a:ext uri="{FF2B5EF4-FFF2-40B4-BE49-F238E27FC236}">
                <a16:creationId xmlns:a16="http://schemas.microsoft.com/office/drawing/2014/main" id="{C6F04D8D-DBE6-4FF1-A3EB-662375119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04" y="4029708"/>
            <a:ext cx="3404479" cy="2287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pic>
        <p:nvPicPr>
          <p:cNvPr id="19" name="Picture 6" descr="El mítico 'GTA San Andreas', gratis por tiempo limitado: así puedes  conseguirlo | Ciencia y tecnología | Actualidad | Cadena SER">
            <a:extLst>
              <a:ext uri="{FF2B5EF4-FFF2-40B4-BE49-F238E27FC236}">
                <a16:creationId xmlns:a16="http://schemas.microsoft.com/office/drawing/2014/main" id="{057089DB-685A-44E4-94B4-2A8A30EDD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061" y="4032437"/>
            <a:ext cx="4030224" cy="2287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BEEA32AE-51E0-4D1F-A625-BC0F356DA27C}"/>
              </a:ext>
            </a:extLst>
          </p:cNvPr>
          <p:cNvSpPr/>
          <p:nvPr/>
        </p:nvSpPr>
        <p:spPr>
          <a:xfrm>
            <a:off x="255304" y="4024049"/>
            <a:ext cx="3404479" cy="23028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B6660E8-87CA-4C1E-AADE-CA1707524758}"/>
              </a:ext>
            </a:extLst>
          </p:cNvPr>
          <p:cNvSpPr/>
          <p:nvPr/>
        </p:nvSpPr>
        <p:spPr>
          <a:xfrm>
            <a:off x="3771061" y="4026879"/>
            <a:ext cx="4030224" cy="23000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231B18A-4159-433F-969C-F14D0FB570E1}"/>
              </a:ext>
            </a:extLst>
          </p:cNvPr>
          <p:cNvSpPr/>
          <p:nvPr/>
        </p:nvSpPr>
        <p:spPr>
          <a:xfrm>
            <a:off x="7912564" y="4028020"/>
            <a:ext cx="4030223" cy="22989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04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6" descr="The Simpsons Hit and Run 'Speed Rocket'&lt;br/&gt; — sabukaru">
            <a:extLst>
              <a:ext uri="{FF2B5EF4-FFF2-40B4-BE49-F238E27FC236}">
                <a16:creationId xmlns:a16="http://schemas.microsoft.com/office/drawing/2014/main" id="{B994512A-C50A-4AB1-930E-B4B3801DD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1839" y="4567301"/>
            <a:ext cx="3777974" cy="21251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Una versión completamente nueva y masiva de Crazy Taxi está en desarrollo">
            <a:extLst>
              <a:ext uri="{FF2B5EF4-FFF2-40B4-BE49-F238E27FC236}">
                <a16:creationId xmlns:a16="http://schemas.microsoft.com/office/drawing/2014/main" id="{0C827907-E0D4-43D4-B2CE-8D117CEB8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227072" y="4567301"/>
            <a:ext cx="3758267" cy="21140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8" descr="Jet Set Radio HD - Review - YouTube">
            <a:extLst>
              <a:ext uri="{FF2B5EF4-FFF2-40B4-BE49-F238E27FC236}">
                <a16:creationId xmlns:a16="http://schemas.microsoft.com/office/drawing/2014/main" id="{88760C24-D664-4412-8DD2-717DEA898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56" y="4555100"/>
            <a:ext cx="3762762" cy="2126226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atchet &amp; Clank: Size Matters | Ratchet &amp; Clank Wiki | Fandom">
            <a:extLst>
              <a:ext uri="{FF2B5EF4-FFF2-40B4-BE49-F238E27FC236}">
                <a16:creationId xmlns:a16="http://schemas.microsoft.com/office/drawing/2014/main" id="{E45A6DA5-F52A-40D3-A99F-E14CE9FF8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072" y="2325265"/>
            <a:ext cx="3750683" cy="212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Super Mario 3D World: The Switch's best Mario since Odyssey - CNET">
            <a:extLst>
              <a:ext uri="{FF2B5EF4-FFF2-40B4-BE49-F238E27FC236}">
                <a16:creationId xmlns:a16="http://schemas.microsoft.com/office/drawing/2014/main" id="{B0110A78-64F4-468D-B538-13DEA4CFE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8244735" y="2363137"/>
            <a:ext cx="3779958" cy="212622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Inspiraciones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A6140596-2FFF-4639-A758-5AF8CB89C631}"/>
              </a:ext>
            </a:extLst>
          </p:cNvPr>
          <p:cNvSpPr/>
          <p:nvPr/>
        </p:nvSpPr>
        <p:spPr>
          <a:xfrm>
            <a:off x="171414" y="1153157"/>
            <a:ext cx="11858399" cy="1111871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Juegos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Crash</a:t>
            </a:r>
            <a:r>
              <a:rPr lang="es-MX" sz="1200" dirty="0">
                <a:solidFill>
                  <a:schemeClr val="tx1"/>
                </a:solidFill>
              </a:rPr>
              <a:t> of </a:t>
            </a:r>
            <a:r>
              <a:rPr lang="es-MX" sz="1200" dirty="0" err="1">
                <a:solidFill>
                  <a:schemeClr val="tx1"/>
                </a:solidFill>
              </a:rPr>
              <a:t>the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Titans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Ratchet</a:t>
            </a:r>
            <a:r>
              <a:rPr lang="es-MX" sz="1200" dirty="0">
                <a:solidFill>
                  <a:schemeClr val="tx1"/>
                </a:solidFill>
              </a:rPr>
              <a:t> and </a:t>
            </a:r>
            <a:r>
              <a:rPr lang="es-MX" sz="1200" dirty="0" err="1">
                <a:solidFill>
                  <a:schemeClr val="tx1"/>
                </a:solidFill>
              </a:rPr>
              <a:t>Clank</a:t>
            </a:r>
            <a:r>
              <a:rPr lang="es-MX" sz="1200" dirty="0">
                <a:solidFill>
                  <a:schemeClr val="tx1"/>
                </a:solidFill>
              </a:rPr>
              <a:t>: </a:t>
            </a:r>
            <a:r>
              <a:rPr lang="es-MX" sz="1200" dirty="0" err="1">
                <a:solidFill>
                  <a:schemeClr val="tx1"/>
                </a:solidFill>
              </a:rPr>
              <a:t>Size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Matters</a:t>
            </a:r>
            <a:endParaRPr lang="es-MX" sz="12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Super Mario 3D </a:t>
            </a:r>
            <a:r>
              <a:rPr lang="es-MX" sz="1200" dirty="0" err="1">
                <a:solidFill>
                  <a:schemeClr val="tx1"/>
                </a:solidFill>
              </a:rPr>
              <a:t>World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Jey</a:t>
            </a:r>
            <a:r>
              <a:rPr lang="es-MX" sz="1200" dirty="0">
                <a:solidFill>
                  <a:schemeClr val="tx1"/>
                </a:solidFill>
              </a:rPr>
              <a:t> Set Radio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Crazy</a:t>
            </a:r>
            <a:r>
              <a:rPr lang="es-MX" sz="1200" dirty="0">
                <a:solidFill>
                  <a:schemeClr val="tx1"/>
                </a:solidFill>
              </a:rPr>
              <a:t> Taxi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Simpsons</a:t>
            </a:r>
            <a:r>
              <a:rPr lang="es-MX" sz="1200" dirty="0">
                <a:solidFill>
                  <a:schemeClr val="tx1"/>
                </a:solidFill>
              </a:rPr>
              <a:t>: Hit &amp; Run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DA769E3C-2F15-46CA-8612-A739F4566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14" y="2328958"/>
            <a:ext cx="3754634" cy="2126228"/>
          </a:xfrm>
          <a:prstGeom prst="rect">
            <a:avLst/>
          </a:prstGeom>
          <a:solidFill>
            <a:schemeClr val="accent2"/>
          </a:solidFill>
          <a:ln w="28575">
            <a:noFill/>
          </a:ln>
        </p:spPr>
      </p:pic>
      <p:sp>
        <p:nvSpPr>
          <p:cNvPr id="42" name="Rectángulo 41">
            <a:extLst>
              <a:ext uri="{FF2B5EF4-FFF2-40B4-BE49-F238E27FC236}">
                <a16:creationId xmlns:a16="http://schemas.microsoft.com/office/drawing/2014/main" id="{69CB0846-6022-4887-8C34-E8D6CAB5E164}"/>
              </a:ext>
            </a:extLst>
          </p:cNvPr>
          <p:cNvSpPr/>
          <p:nvPr/>
        </p:nvSpPr>
        <p:spPr>
          <a:xfrm>
            <a:off x="171415" y="2325264"/>
            <a:ext cx="3750683" cy="21262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81F7A9F-DD0D-4F04-8332-EA6D6ACC2956}"/>
              </a:ext>
            </a:extLst>
          </p:cNvPr>
          <p:cNvSpPr/>
          <p:nvPr/>
        </p:nvSpPr>
        <p:spPr>
          <a:xfrm>
            <a:off x="171415" y="4555100"/>
            <a:ext cx="3750683" cy="21262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E39803C-CEDD-45C7-A7F8-AF464F305410}"/>
              </a:ext>
            </a:extLst>
          </p:cNvPr>
          <p:cNvSpPr/>
          <p:nvPr/>
        </p:nvSpPr>
        <p:spPr>
          <a:xfrm>
            <a:off x="4227072" y="2325264"/>
            <a:ext cx="3750683" cy="21262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9952912-90B4-4B87-8EBB-CD489067312C}"/>
              </a:ext>
            </a:extLst>
          </p:cNvPr>
          <p:cNvSpPr/>
          <p:nvPr/>
        </p:nvSpPr>
        <p:spPr>
          <a:xfrm>
            <a:off x="4227552" y="4555100"/>
            <a:ext cx="3750683" cy="21262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96FAE83-A1EC-478A-AB33-7AD1C8D9427C}"/>
              </a:ext>
            </a:extLst>
          </p:cNvPr>
          <p:cNvSpPr/>
          <p:nvPr/>
        </p:nvSpPr>
        <p:spPr>
          <a:xfrm>
            <a:off x="8248686" y="2363137"/>
            <a:ext cx="3784728" cy="21262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CE65CFC0-4AC2-4BE7-A874-3C1845AC5E38}"/>
              </a:ext>
            </a:extLst>
          </p:cNvPr>
          <p:cNvSpPr/>
          <p:nvPr/>
        </p:nvSpPr>
        <p:spPr>
          <a:xfrm>
            <a:off x="8244735" y="4555100"/>
            <a:ext cx="3788678" cy="21262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33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oystick Mando Control Cableado Para Playstation 2 Ps2 - FEBO">
            <a:extLst>
              <a:ext uri="{FF2B5EF4-FFF2-40B4-BE49-F238E27FC236}">
                <a16:creationId xmlns:a16="http://schemas.microsoft.com/office/drawing/2014/main" id="{48528A4B-9809-4CFD-AD40-AC54A4475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448" y="1431069"/>
            <a:ext cx="5575882" cy="519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Control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Movimiento generales del personaje.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1CEB842-080C-4F61-BB7B-B9CF46A0E102}"/>
              </a:ext>
            </a:extLst>
          </p:cNvPr>
          <p:cNvSpPr/>
          <p:nvPr/>
        </p:nvSpPr>
        <p:spPr>
          <a:xfrm>
            <a:off x="8892330" y="3565343"/>
            <a:ext cx="2021747" cy="10288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(</a:t>
            </a:r>
            <a:r>
              <a:rPr lang="el-GR" sz="1500" dirty="0">
                <a:solidFill>
                  <a:schemeClr val="tx1"/>
                </a:solidFill>
              </a:rPr>
              <a:t>Δ</a:t>
            </a:r>
            <a:r>
              <a:rPr lang="es-MX" sz="1500" dirty="0">
                <a:solidFill>
                  <a:schemeClr val="tx1"/>
                </a:solidFill>
              </a:rPr>
              <a:t>) – Botón Contextual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(ꓳ) – *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</a:t>
            </a:r>
            <a:r>
              <a:rPr lang="es-MX" sz="1500" dirty="0">
                <a:solidFill>
                  <a:schemeClr val="tx1"/>
                </a:solidFill>
                <a:sym typeface="Wingdings" panose="05000000000000000000" pitchFamily="2" charset="2"/>
              </a:rPr>
              <a:t></a:t>
            </a:r>
            <a:r>
              <a:rPr lang="es-MX" sz="1500" dirty="0">
                <a:solidFill>
                  <a:schemeClr val="tx1"/>
                </a:solidFill>
              </a:rPr>
              <a:t>) - Golpe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(X) - Salto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2457BC3-BE85-4C33-AB86-29947C33FD08}"/>
              </a:ext>
            </a:extLst>
          </p:cNvPr>
          <p:cNvSpPr/>
          <p:nvPr/>
        </p:nvSpPr>
        <p:spPr>
          <a:xfrm>
            <a:off x="8345394" y="2278815"/>
            <a:ext cx="1678635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R – Fijar Cámara</a:t>
            </a:r>
          </a:p>
          <a:p>
            <a:pPr algn="ctr"/>
            <a:endParaRPr lang="es-MX" sz="1500" dirty="0">
              <a:solidFill>
                <a:schemeClr val="tx1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DD0DF01-47DD-4F31-8B02-CA73C3DE8BC7}"/>
              </a:ext>
            </a:extLst>
          </p:cNvPr>
          <p:cNvSpPr/>
          <p:nvPr/>
        </p:nvSpPr>
        <p:spPr>
          <a:xfrm>
            <a:off x="2116879" y="2277344"/>
            <a:ext cx="1678635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L – Agacharse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A71F60B-924C-4B39-BC21-11DA491C9ECE}"/>
              </a:ext>
            </a:extLst>
          </p:cNvPr>
          <p:cNvSpPr/>
          <p:nvPr/>
        </p:nvSpPr>
        <p:spPr>
          <a:xfrm>
            <a:off x="651963" y="5454082"/>
            <a:ext cx="24467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Stick Izquierdo - Movimiento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897E2-0914-4759-ACE4-8116A3CFDDAE}"/>
              </a:ext>
            </a:extLst>
          </p:cNvPr>
          <p:cNvSpPr/>
          <p:nvPr/>
        </p:nvSpPr>
        <p:spPr>
          <a:xfrm>
            <a:off x="6414757" y="1940183"/>
            <a:ext cx="12275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Start – Pausa</a:t>
            </a:r>
          </a:p>
          <a:p>
            <a:pPr algn="ctr"/>
            <a:endParaRPr lang="es-MX" sz="1500" dirty="0">
              <a:solidFill>
                <a:schemeClr val="tx1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9583786-F0F2-4097-A5F5-B59F1A49CA97}"/>
              </a:ext>
            </a:extLst>
          </p:cNvPr>
          <p:cNvSpPr/>
          <p:nvPr/>
        </p:nvSpPr>
        <p:spPr>
          <a:xfrm>
            <a:off x="4282385" y="1935420"/>
            <a:ext cx="1571064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Select – Teléfono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E24CD77-1071-4BA2-9C65-C1500E877808}"/>
              </a:ext>
            </a:extLst>
          </p:cNvPr>
          <p:cNvSpPr/>
          <p:nvPr/>
        </p:nvSpPr>
        <p:spPr>
          <a:xfrm>
            <a:off x="882241" y="3920246"/>
            <a:ext cx="24467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D-</a:t>
            </a:r>
            <a:r>
              <a:rPr lang="es-MX" sz="1500" dirty="0" err="1">
                <a:solidFill>
                  <a:schemeClr val="tx1"/>
                </a:solidFill>
              </a:rPr>
              <a:t>Pad</a:t>
            </a:r>
            <a:r>
              <a:rPr lang="es-MX" sz="1500" dirty="0">
                <a:solidFill>
                  <a:schemeClr val="tx1"/>
                </a:solidFill>
              </a:rPr>
              <a:t> – Control de Teléfono</a:t>
            </a:r>
          </a:p>
        </p:txBody>
      </p:sp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8C43E148-8C6F-4A2A-90B8-372F0DD2CA97}"/>
              </a:ext>
            </a:extLst>
          </p:cNvPr>
          <p:cNvCxnSpPr>
            <a:cxnSpLocks/>
            <a:stCxn id="8" idx="3"/>
            <a:endCxn id="4" idx="4"/>
          </p:cNvCxnSpPr>
          <p:nvPr/>
        </p:nvCxnSpPr>
        <p:spPr>
          <a:xfrm flipV="1">
            <a:off x="3098752" y="4882318"/>
            <a:ext cx="2182117" cy="743284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A5497D70-7686-4CF6-B27B-5105AD000938}"/>
              </a:ext>
            </a:extLst>
          </p:cNvPr>
          <p:cNvSpPr/>
          <p:nvPr/>
        </p:nvSpPr>
        <p:spPr>
          <a:xfrm>
            <a:off x="5234767" y="4790114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9B4606C-D573-417A-AD01-EC3287585B9C}"/>
              </a:ext>
            </a:extLst>
          </p:cNvPr>
          <p:cNvSpPr/>
          <p:nvPr/>
        </p:nvSpPr>
        <p:spPr>
          <a:xfrm>
            <a:off x="4426783" y="4036149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954389D-34F2-456F-A3C7-0929A8EEFFDA}"/>
              </a:ext>
            </a:extLst>
          </p:cNvPr>
          <p:cNvSpPr/>
          <p:nvPr/>
        </p:nvSpPr>
        <p:spPr>
          <a:xfrm>
            <a:off x="7702373" y="4036149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77EF185-8B82-44ED-A244-1A38B776168F}"/>
              </a:ext>
            </a:extLst>
          </p:cNvPr>
          <p:cNvSpPr/>
          <p:nvPr/>
        </p:nvSpPr>
        <p:spPr>
          <a:xfrm>
            <a:off x="7702373" y="2821851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0FBAFD3-BFE7-462D-BF88-063CAC76A0C8}"/>
              </a:ext>
            </a:extLst>
          </p:cNvPr>
          <p:cNvSpPr/>
          <p:nvPr/>
        </p:nvSpPr>
        <p:spPr>
          <a:xfrm>
            <a:off x="4427863" y="2834852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77825690-E4A5-4ABD-B0BD-6D17963EAAC4}"/>
              </a:ext>
            </a:extLst>
          </p:cNvPr>
          <p:cNvSpPr/>
          <p:nvPr/>
        </p:nvSpPr>
        <p:spPr>
          <a:xfrm>
            <a:off x="5546825" y="3732787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A782560-3C31-42AE-ABD2-E5D5742ADF65}"/>
              </a:ext>
            </a:extLst>
          </p:cNvPr>
          <p:cNvSpPr/>
          <p:nvPr/>
        </p:nvSpPr>
        <p:spPr>
          <a:xfrm>
            <a:off x="6511596" y="3732787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0AFB9B9-9DE5-427A-AF9F-9C6A29330D08}"/>
              </a:ext>
            </a:extLst>
          </p:cNvPr>
          <p:cNvCxnSpPr>
            <a:cxnSpLocks/>
            <a:stCxn id="14" idx="3"/>
            <a:endCxn id="24" idx="2"/>
          </p:cNvCxnSpPr>
          <p:nvPr/>
        </p:nvCxnSpPr>
        <p:spPr>
          <a:xfrm flipV="1">
            <a:off x="3329030" y="4082251"/>
            <a:ext cx="1097753" cy="95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CA576C9F-1B35-4E10-9BC4-BD855C5BD384}"/>
              </a:ext>
            </a:extLst>
          </p:cNvPr>
          <p:cNvCxnSpPr>
            <a:cxnSpLocks/>
            <a:stCxn id="13" idx="3"/>
            <a:endCxn id="27" idx="0"/>
          </p:cNvCxnSpPr>
          <p:nvPr/>
        </p:nvCxnSpPr>
        <p:spPr>
          <a:xfrm>
            <a:off x="3795514" y="2448864"/>
            <a:ext cx="678451" cy="385988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24021BED-B369-40A7-AE6C-DE037964106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 rot="16200000" flipH="1">
            <a:off x="4603259" y="2743118"/>
            <a:ext cx="1454327" cy="52501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3B086DF3-4251-4D34-AFB8-424305EC1D1C}"/>
              </a:ext>
            </a:extLst>
          </p:cNvPr>
          <p:cNvCxnSpPr>
            <a:cxnSpLocks/>
            <a:stCxn id="9" idx="2"/>
            <a:endCxn id="30" idx="0"/>
          </p:cNvCxnSpPr>
          <p:nvPr/>
        </p:nvCxnSpPr>
        <p:spPr>
          <a:xfrm rot="5400000">
            <a:off x="6068343" y="2772578"/>
            <a:ext cx="1449564" cy="47085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CB1C76CE-63FC-48E6-8CB5-D8BA21CD96D1}"/>
              </a:ext>
            </a:extLst>
          </p:cNvPr>
          <p:cNvCxnSpPr>
            <a:cxnSpLocks/>
            <a:stCxn id="12" idx="1"/>
            <a:endCxn id="26" idx="0"/>
          </p:cNvCxnSpPr>
          <p:nvPr/>
        </p:nvCxnSpPr>
        <p:spPr>
          <a:xfrm rot="10800000" flipV="1">
            <a:off x="7748476" y="2450335"/>
            <a:ext cx="596919" cy="371516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BB0778A0-AF1E-4970-8707-B239881A7B51}"/>
              </a:ext>
            </a:extLst>
          </p:cNvPr>
          <p:cNvCxnSpPr>
            <a:cxnSpLocks/>
            <a:stCxn id="11" idx="1"/>
            <a:endCxn id="25" idx="6"/>
          </p:cNvCxnSpPr>
          <p:nvPr/>
        </p:nvCxnSpPr>
        <p:spPr>
          <a:xfrm flipH="1">
            <a:off x="7794577" y="4079763"/>
            <a:ext cx="1097753" cy="24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558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Acciones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Las acciones que puede realizar el jugador.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67A83F70-98E8-4B6F-8BC5-2D8473F151B4}"/>
              </a:ext>
            </a:extLst>
          </p:cNvPr>
          <p:cNvSpPr/>
          <p:nvPr/>
        </p:nvSpPr>
        <p:spPr>
          <a:xfrm>
            <a:off x="171415" y="1798250"/>
            <a:ext cx="4425752" cy="894616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Stick Izquierdo: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Movimiento en 360 (Stick Izquierdo)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 (Inclinar suavemente)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Correr (Inclinar fuerte)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2B7E1BF-9CC0-4B01-AD6C-6DB90A8E6945}"/>
              </a:ext>
            </a:extLst>
          </p:cNvPr>
          <p:cNvSpPr/>
          <p:nvPr/>
        </p:nvSpPr>
        <p:spPr>
          <a:xfrm>
            <a:off x="171414" y="2771648"/>
            <a:ext cx="4425752" cy="1070510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Botones:</a:t>
            </a:r>
            <a:endParaRPr lang="es-MX" sz="1200" u="sng" dirty="0">
              <a:solidFill>
                <a:schemeClr val="tx1"/>
              </a:solidFill>
            </a:endParaRP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(X)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??? (ꓳ)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Botón Contextual (</a:t>
            </a:r>
            <a:r>
              <a:rPr lang="el-GR" sz="1200" dirty="0">
                <a:solidFill>
                  <a:schemeClr val="tx1"/>
                </a:solidFill>
              </a:rPr>
              <a:t>Δ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815DE2A-6990-466D-971C-7EC7518C6A71}"/>
              </a:ext>
            </a:extLst>
          </p:cNvPr>
          <p:cNvSpPr/>
          <p:nvPr/>
        </p:nvSpPr>
        <p:spPr>
          <a:xfrm>
            <a:off x="171414" y="3920940"/>
            <a:ext cx="4425752" cy="711604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Gatillos:</a:t>
            </a: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Agacharse (L1)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Alinear cámara (R1)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00DEFD6-81AD-4BB5-8E21-E116C75834F1}"/>
              </a:ext>
            </a:extLst>
          </p:cNvPr>
          <p:cNvSpPr/>
          <p:nvPr/>
        </p:nvSpPr>
        <p:spPr>
          <a:xfrm>
            <a:off x="4676304" y="1798250"/>
            <a:ext cx="2806676" cy="2834294"/>
          </a:xfrm>
          <a:prstGeom prst="roundRect">
            <a:avLst>
              <a:gd name="adj" fmla="val 125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Golpes (</a:t>
            </a:r>
            <a:r>
              <a:rPr lang="es-MX" sz="1400" u="sng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400" u="sng" dirty="0">
                <a:solidFill>
                  <a:schemeClr val="tx1"/>
                </a:solidFill>
              </a:rPr>
              <a:t>):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Golpe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  + 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Combo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  +  +</a:t>
            </a:r>
            <a:r>
              <a:rPr lang="es-MX" sz="1200" dirty="0">
                <a:solidFill>
                  <a:schemeClr val="tx1"/>
                </a:solidFill>
              </a:rPr>
              <a:t>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Agachado (L1):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 agachado (L1 + Stick)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hacia atrás (L1 + 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Ataque Agachado (L1 + 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Rodar (L1 + ꓳ)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Salto (X):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Salto (X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 Aéreo (X + 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Ground Pound (X + L1)</a:t>
            </a:r>
          </a:p>
        </p:txBody>
      </p:sp>
    </p:spTree>
    <p:extLst>
      <p:ext uri="{BB962C8B-B14F-4D97-AF65-F5344CB8AC3E}">
        <p14:creationId xmlns:p14="http://schemas.microsoft.com/office/powerpoint/2010/main" val="2107360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Modos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12692" y="1153157"/>
            <a:ext cx="11985560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Las distintas modalidades que permiten reutilizar con un mismo escenario.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2" name="Picture 14" descr="How Tony Hawk's Pro Skater changed the game - triple j">
            <a:extLst>
              <a:ext uri="{FF2B5EF4-FFF2-40B4-BE49-F238E27FC236}">
                <a16:creationId xmlns:a16="http://schemas.microsoft.com/office/drawing/2014/main" id="{D443FA68-4932-4B80-A7C8-CC27366F9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9" t="1398" r="18176" b="-1398"/>
          <a:stretch/>
        </p:blipFill>
        <p:spPr bwMode="auto">
          <a:xfrm>
            <a:off x="2279482" y="2450883"/>
            <a:ext cx="1779347" cy="158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tation Square [Sonic World DX] [Mods]">
            <a:extLst>
              <a:ext uri="{FF2B5EF4-FFF2-40B4-BE49-F238E27FC236}">
                <a16:creationId xmlns:a16="http://schemas.microsoft.com/office/drawing/2014/main" id="{2DA3569A-B853-472C-9D50-47E16910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0" y="2442494"/>
            <a:ext cx="2100323" cy="157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892B6C80-725A-4812-A7F7-AAAB59AE9602}"/>
              </a:ext>
            </a:extLst>
          </p:cNvPr>
          <p:cNvSpPr/>
          <p:nvPr/>
        </p:nvSpPr>
        <p:spPr>
          <a:xfrm>
            <a:off x="111011" y="1795918"/>
            <a:ext cx="3939512" cy="572604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Overworld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Zonas semi abiertas con NPC y coleccionables.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BEB16EFE-0C66-41AB-B2ED-5703EE400164}"/>
              </a:ext>
            </a:extLst>
          </p:cNvPr>
          <p:cNvSpPr/>
          <p:nvPr/>
        </p:nvSpPr>
        <p:spPr>
          <a:xfrm>
            <a:off x="111011" y="2437814"/>
            <a:ext cx="2100323" cy="15703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3A367F29-DD3A-4243-A1F2-BD70F9A21418}"/>
              </a:ext>
            </a:extLst>
          </p:cNvPr>
          <p:cNvSpPr/>
          <p:nvPr/>
        </p:nvSpPr>
        <p:spPr>
          <a:xfrm>
            <a:off x="2264586" y="2435755"/>
            <a:ext cx="1785938" cy="15703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8" descr="Super Mario 3D World: The Switch's best Mario since Odyssey - CNET">
            <a:extLst>
              <a:ext uri="{FF2B5EF4-FFF2-40B4-BE49-F238E27FC236}">
                <a16:creationId xmlns:a16="http://schemas.microsoft.com/office/drawing/2014/main" id="{7CFC9D1E-83D9-472B-8638-9AB6272E2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2" r="18132"/>
          <a:stretch/>
        </p:blipFill>
        <p:spPr bwMode="auto">
          <a:xfrm>
            <a:off x="6287226" y="2437444"/>
            <a:ext cx="1779348" cy="157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 descr="Ratchet &amp; Clank PS2 Gameplay HD (PCSX2)">
            <a:extLst>
              <a:ext uri="{FF2B5EF4-FFF2-40B4-BE49-F238E27FC236}">
                <a16:creationId xmlns:a16="http://schemas.microsoft.com/office/drawing/2014/main" id="{996ECCBC-FC18-4ACD-B085-5A9A39866A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3" r="12383"/>
          <a:stretch/>
        </p:blipFill>
        <p:spPr bwMode="auto">
          <a:xfrm>
            <a:off x="4133651" y="2437444"/>
            <a:ext cx="2100323" cy="157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3888BBA5-8BF4-4317-BA28-87D36B34E83D}"/>
              </a:ext>
            </a:extLst>
          </p:cNvPr>
          <p:cNvSpPr/>
          <p:nvPr/>
        </p:nvSpPr>
        <p:spPr>
          <a:xfrm>
            <a:off x="4133651" y="1797607"/>
            <a:ext cx="3939512" cy="572604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Nivel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Un recorrido con principio y final.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D26AE727-2FFA-4A83-918C-3AEC70DF2A90}"/>
              </a:ext>
            </a:extLst>
          </p:cNvPr>
          <p:cNvSpPr/>
          <p:nvPr/>
        </p:nvSpPr>
        <p:spPr>
          <a:xfrm>
            <a:off x="4133651" y="2439503"/>
            <a:ext cx="2100323" cy="15703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B6841EC8-DE1F-42F2-9820-0EAC801263FD}"/>
              </a:ext>
            </a:extLst>
          </p:cNvPr>
          <p:cNvSpPr/>
          <p:nvPr/>
        </p:nvSpPr>
        <p:spPr>
          <a:xfrm>
            <a:off x="6287226" y="2437444"/>
            <a:ext cx="1785938" cy="15703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0" descr="Mario Kart Wii | Rennspiele | Wii | Nintendo | Classicgamestore.ch">
            <a:extLst>
              <a:ext uri="{FF2B5EF4-FFF2-40B4-BE49-F238E27FC236}">
                <a16:creationId xmlns:a16="http://schemas.microsoft.com/office/drawing/2014/main" id="{404F8016-77B1-49BC-93BC-8CB7DA028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1" t="430" r="19101" b="-430"/>
          <a:stretch/>
        </p:blipFill>
        <p:spPr bwMode="auto">
          <a:xfrm>
            <a:off x="10309864" y="2442399"/>
            <a:ext cx="1779347" cy="156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Sonic R – Hardcore Gaming 101">
            <a:extLst>
              <a:ext uri="{FF2B5EF4-FFF2-40B4-BE49-F238E27FC236}">
                <a16:creationId xmlns:a16="http://schemas.microsoft.com/office/drawing/2014/main" id="{07911D73-DE49-47A7-8163-364D0D4A4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431" r="7369" b="-431"/>
          <a:stretch/>
        </p:blipFill>
        <p:spPr bwMode="auto">
          <a:xfrm>
            <a:off x="8162881" y="2442399"/>
            <a:ext cx="2093732" cy="156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7F1A7CBA-EE36-4FB6-A1EE-B4FB8DF49485}"/>
              </a:ext>
            </a:extLst>
          </p:cNvPr>
          <p:cNvSpPr/>
          <p:nvPr/>
        </p:nvSpPr>
        <p:spPr>
          <a:xfrm>
            <a:off x="8156290" y="1797221"/>
            <a:ext cx="3939512" cy="572604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Carreras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Pistas que loopean en si mismas.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28388DA-B749-4275-823A-C1D3947D8C1C}"/>
              </a:ext>
            </a:extLst>
          </p:cNvPr>
          <p:cNvSpPr/>
          <p:nvPr/>
        </p:nvSpPr>
        <p:spPr>
          <a:xfrm>
            <a:off x="8156290" y="2439117"/>
            <a:ext cx="2100323" cy="15703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5699B73E-C1A3-4C6A-831A-699DE47559ED}"/>
              </a:ext>
            </a:extLst>
          </p:cNvPr>
          <p:cNvSpPr/>
          <p:nvPr/>
        </p:nvSpPr>
        <p:spPr>
          <a:xfrm>
            <a:off x="10309865" y="2437058"/>
            <a:ext cx="1785938" cy="15703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60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Misiones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11012" y="1153157"/>
            <a:ext cx="11979204" cy="914400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Estructura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jugador empezara en el Overworld, este funcionara como un amplio hub principal, conectando el resto de modos.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La estructura se basa en misiones, que llega naturalmente o al interactuar con NPCs, al jugador se le asignara un objetivo a cumplir, este puede ser dentro del mundo actual o redirigirte a otro modo de juego, pero después se volverá a donde se inicio.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95A869C-E3A6-4564-95C2-C4F5A1A8736D}"/>
              </a:ext>
            </a:extLst>
          </p:cNvPr>
          <p:cNvSpPr/>
          <p:nvPr/>
        </p:nvSpPr>
        <p:spPr>
          <a:xfrm>
            <a:off x="4130740" y="2149654"/>
            <a:ext cx="3939512" cy="2576805"/>
          </a:xfrm>
          <a:prstGeom prst="roundRect">
            <a:avLst>
              <a:gd name="adj" fmla="val 222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Nivel</a:t>
            </a:r>
            <a:endParaRPr lang="es-ES" dirty="0">
              <a:solidFill>
                <a:schemeClr val="tx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Completar objetivo.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Llegar al final.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Derrota al Boss.</a:t>
            </a:r>
          </a:p>
          <a:p>
            <a:pPr lvl="1" algn="just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CCEDFED-6C7E-4D50-B3B6-2F780A8AE29A}"/>
              </a:ext>
            </a:extLst>
          </p:cNvPr>
          <p:cNvSpPr/>
          <p:nvPr/>
        </p:nvSpPr>
        <p:spPr>
          <a:xfrm>
            <a:off x="111011" y="2148255"/>
            <a:ext cx="3939512" cy="2578013"/>
          </a:xfrm>
          <a:prstGeom prst="roundRect">
            <a:avLst>
              <a:gd name="adj" fmla="val 194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Overworld</a:t>
            </a:r>
            <a:endParaRPr lang="es-ES" dirty="0">
              <a:solidFill>
                <a:schemeClr val="tx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Completar objetivo.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Interactuar con objeto.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Mover objeto de lugar.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Consigue X numero de objetos.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Llegar a cierto destino.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Derrota X numero de enemigos.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Completar coleccionables.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tx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Completar coleccionables.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Palabra. (Varias letras repartidas por el escenario)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Miti-Miti. (Dos mitades que al juntarlas dan un objeto)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8E9BF3A6-C4E9-419C-B15F-C8AE4FDEAE2C}"/>
              </a:ext>
            </a:extLst>
          </p:cNvPr>
          <p:cNvSpPr/>
          <p:nvPr/>
        </p:nvSpPr>
        <p:spPr>
          <a:xfrm>
            <a:off x="8158740" y="2146197"/>
            <a:ext cx="3939512" cy="2576805"/>
          </a:xfrm>
          <a:prstGeom prst="roundRect">
            <a:avLst>
              <a:gd name="adj" fmla="val 193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Carrera</a:t>
            </a:r>
            <a:endParaRPr lang="es-ES" dirty="0">
              <a:solidFill>
                <a:schemeClr val="tx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Completar objetivo.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Llegar al final.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Time Trial.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Pasa a través de los aros.</a:t>
            </a:r>
          </a:p>
        </p:txBody>
      </p:sp>
    </p:spTree>
    <p:extLst>
      <p:ext uri="{BB962C8B-B14F-4D97-AF65-F5344CB8AC3E}">
        <p14:creationId xmlns:p14="http://schemas.microsoft.com/office/powerpoint/2010/main" val="423426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08607ADE-7552-43A9-BA7E-FAC928C44A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0" r="25673" b="25673"/>
          <a:stretch/>
        </p:blipFill>
        <p:spPr bwMode="auto">
          <a:xfrm>
            <a:off x="6294958" y="4850126"/>
            <a:ext cx="1757304" cy="166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notech | Ratchet &amp; Clank Wiki | Fandom">
            <a:extLst>
              <a:ext uri="{FF2B5EF4-FFF2-40B4-BE49-F238E27FC236}">
                <a16:creationId xmlns:a16="http://schemas.microsoft.com/office/drawing/2014/main" id="{7E634FDE-D0F3-4B02-98FC-9FD0A2791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" t="3869" r="-489" b="1573"/>
          <a:stretch/>
        </p:blipFill>
        <p:spPr bwMode="auto">
          <a:xfrm>
            <a:off x="10319767" y="2126703"/>
            <a:ext cx="1768457" cy="16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icardito de Chocolate - La Bocha">
            <a:extLst>
              <a:ext uri="{FF2B5EF4-FFF2-40B4-BE49-F238E27FC236}">
                <a16:creationId xmlns:a16="http://schemas.microsoft.com/office/drawing/2014/main" id="{385FC268-D3E0-470B-BDAA-1F917BAAE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3" t="4588" r="11133" b="2932"/>
          <a:stretch/>
        </p:blipFill>
        <p:spPr bwMode="auto">
          <a:xfrm>
            <a:off x="8149152" y="2116911"/>
            <a:ext cx="2100324" cy="166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Objetos del Escenario</a:t>
            </a: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AA5AB965-B670-4D0A-8C08-12A6B051C453}"/>
              </a:ext>
            </a:extLst>
          </p:cNvPr>
          <p:cNvGrpSpPr/>
          <p:nvPr/>
        </p:nvGrpSpPr>
        <p:grpSpPr>
          <a:xfrm>
            <a:off x="109060" y="1145330"/>
            <a:ext cx="3939513" cy="2639881"/>
            <a:chOff x="4281508" y="1297730"/>
            <a:chExt cx="3939513" cy="2639881"/>
          </a:xfrm>
        </p:grpSpPr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FA2DE536-C20F-4CAE-BE0F-9F4E9E71C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74" t="630" r="6274" b="890"/>
            <a:stretch/>
          </p:blipFill>
          <p:spPr>
            <a:xfrm>
              <a:off x="6435083" y="2269031"/>
              <a:ext cx="1785938" cy="165786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F4F78E1D-3E59-4627-B9EF-C78C80F7D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3" t="281" r="3651" b="-281"/>
            <a:stretch/>
          </p:blipFill>
          <p:spPr>
            <a:xfrm>
              <a:off x="4290920" y="2279746"/>
              <a:ext cx="2090911" cy="1657865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9135D0B1-942C-400D-9E71-E30DC2559DCA}"/>
                </a:ext>
              </a:extLst>
            </p:cNvPr>
            <p:cNvSpPr/>
            <p:nvPr/>
          </p:nvSpPr>
          <p:spPr>
            <a:xfrm>
              <a:off x="4281508" y="1297730"/>
              <a:ext cx="3939512" cy="913947"/>
            </a:xfrm>
            <a:prstGeom prst="roundRect">
              <a:avLst>
                <a:gd name="adj" fmla="val 587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es-ES" sz="1600" dirty="0">
                  <a:solidFill>
                    <a:schemeClr val="tx1"/>
                  </a:solidFill>
                </a:rPr>
                <a:t>Cajas de Ricardito</a:t>
              </a:r>
            </a:p>
            <a:p>
              <a:pPr algn="just"/>
              <a:r>
                <a:rPr lang="es-MX" sz="1200" dirty="0">
                  <a:solidFill>
                    <a:schemeClr val="tx1"/>
                  </a:solidFill>
                </a:rPr>
                <a:t>Contenedores que al ser destruidas dejan objetos.</a:t>
              </a:r>
            </a:p>
            <a:p>
              <a:pPr algn="just"/>
              <a:r>
                <a:rPr lang="es-MX" sz="1200" dirty="0">
                  <a:solidFill>
                    <a:schemeClr val="tx1"/>
                  </a:solidFill>
                </a:rPr>
                <a:t>Hay de distintos colores, lo que indica el contenido que tiene antes de romperse.</a:t>
              </a:r>
            </a:p>
          </p:txBody>
        </p:sp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F536C7E0-7C97-4311-A9AC-85C0518BC041}"/>
                </a:ext>
              </a:extLst>
            </p:cNvPr>
            <p:cNvSpPr/>
            <p:nvPr/>
          </p:nvSpPr>
          <p:spPr>
            <a:xfrm>
              <a:off x="4281508" y="2258525"/>
              <a:ext cx="2100323" cy="16727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B644E8BC-D95E-472A-BAC8-D8E93BEA7B73}"/>
                </a:ext>
              </a:extLst>
            </p:cNvPr>
            <p:cNvSpPr/>
            <p:nvPr/>
          </p:nvSpPr>
          <p:spPr>
            <a:xfrm>
              <a:off x="6435083" y="2256332"/>
              <a:ext cx="1785938" cy="16727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F21C7A12-4424-4BA3-9411-4FABBA07B888}"/>
              </a:ext>
            </a:extLst>
          </p:cNvPr>
          <p:cNvGrpSpPr/>
          <p:nvPr/>
        </p:nvGrpSpPr>
        <p:grpSpPr>
          <a:xfrm>
            <a:off x="4129107" y="1145330"/>
            <a:ext cx="3939513" cy="2633570"/>
            <a:chOff x="109487" y="1145330"/>
            <a:chExt cx="3939513" cy="2633570"/>
          </a:xfrm>
        </p:grpSpPr>
        <p:pic>
          <p:nvPicPr>
            <p:cNvPr id="49" name="Picture 2" descr="Super Mario Galaxy 2">
              <a:extLst>
                <a:ext uri="{FF2B5EF4-FFF2-40B4-BE49-F238E27FC236}">
                  <a16:creationId xmlns:a16="http://schemas.microsoft.com/office/drawing/2014/main" id="{38A7812E-C637-4278-93C0-CF4C018ACE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32" t="41769" r="45731" b="23665"/>
            <a:stretch/>
          </p:blipFill>
          <p:spPr bwMode="auto">
            <a:xfrm>
              <a:off x="2280542" y="2103931"/>
              <a:ext cx="1768457" cy="1672775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C1EB3159-7899-4085-AE26-534E555B1551}"/>
                </a:ext>
              </a:extLst>
            </p:cNvPr>
            <p:cNvSpPr/>
            <p:nvPr/>
          </p:nvSpPr>
          <p:spPr>
            <a:xfrm>
              <a:off x="109487" y="1145330"/>
              <a:ext cx="3939512" cy="913947"/>
            </a:xfrm>
            <a:prstGeom prst="roundRect">
              <a:avLst>
                <a:gd name="adj" fmla="val 587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es-ES" sz="1600" dirty="0">
                  <a:solidFill>
                    <a:schemeClr val="tx1"/>
                  </a:solidFill>
                </a:rPr>
                <a:t>Monedas</a:t>
              </a:r>
              <a:endParaRPr lang="es-ES" dirty="0">
                <a:solidFill>
                  <a:schemeClr val="tx1"/>
                </a:solidFill>
              </a:endParaRPr>
            </a:p>
            <a:p>
              <a:pPr algn="just"/>
              <a:r>
                <a:rPr lang="es-ES" sz="1200" dirty="0">
                  <a:solidFill>
                    <a:schemeClr val="tx1"/>
                  </a:solidFill>
                </a:rPr>
                <a:t>Es la divisa del juego, funcionan también como manera de guiar al jugador o  premio. </a:t>
              </a:r>
            </a:p>
            <a:p>
              <a:pPr algn="just"/>
              <a:r>
                <a:rPr lang="es-ES" sz="1200" dirty="0">
                  <a:solidFill>
                    <a:schemeClr val="tx1"/>
                  </a:solidFill>
                </a:rPr>
                <a:t>Existen tres tipos, de 1, de 10 y de 50</a:t>
              </a:r>
              <a:r>
                <a:rPr lang="es-MX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id="{D11EF672-3C47-4190-800D-3DF40C9A288C}"/>
                </a:ext>
              </a:extLst>
            </p:cNvPr>
            <p:cNvSpPr/>
            <p:nvPr/>
          </p:nvSpPr>
          <p:spPr>
            <a:xfrm>
              <a:off x="109487" y="2106125"/>
              <a:ext cx="2100323" cy="16727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63F375B4-9902-46BB-A741-EE2476998AE4}"/>
                </a:ext>
              </a:extLst>
            </p:cNvPr>
            <p:cNvGrpSpPr/>
            <p:nvPr/>
          </p:nvGrpSpPr>
          <p:grpSpPr>
            <a:xfrm>
              <a:off x="208646" y="2276808"/>
              <a:ext cx="1918998" cy="1352218"/>
              <a:chOff x="320806" y="1850506"/>
              <a:chExt cx="1615499" cy="1105315"/>
            </a:xfrm>
            <a:noFill/>
          </p:grpSpPr>
          <p:pic>
            <p:nvPicPr>
              <p:cNvPr id="46" name="Picture 2" descr="Moneda de Uruguay - MOCHILEROS VIAJEROS">
                <a:extLst>
                  <a:ext uri="{FF2B5EF4-FFF2-40B4-BE49-F238E27FC236}">
                    <a16:creationId xmlns:a16="http://schemas.microsoft.com/office/drawing/2014/main" id="{F732DDED-F752-4CAA-9C5A-1F16507935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505"/>
              <a:stretch/>
            </p:blipFill>
            <p:spPr bwMode="auto">
              <a:xfrm>
                <a:off x="320806" y="1850506"/>
                <a:ext cx="1078546" cy="1105315"/>
              </a:xfrm>
              <a:prstGeom prst="rect">
                <a:avLst/>
              </a:prstGeom>
              <a:grpFill/>
            </p:spPr>
          </p:pic>
          <p:pic>
            <p:nvPicPr>
              <p:cNvPr id="47" name="Picture 4" descr="Monedas Uruguay - Ensayo 50 Pesos Uruguayos Cobre Bicentenario">
                <a:extLst>
                  <a:ext uri="{FF2B5EF4-FFF2-40B4-BE49-F238E27FC236}">
                    <a16:creationId xmlns:a16="http://schemas.microsoft.com/office/drawing/2014/main" id="{A2E4379D-9060-4C69-BFF0-2350608E35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6824" y="1879084"/>
                <a:ext cx="509481" cy="509480"/>
              </a:xfrm>
              <a:prstGeom prst="rect">
                <a:avLst/>
              </a:prstGeom>
              <a:grpFill/>
            </p:spPr>
          </p:pic>
          <p:pic>
            <p:nvPicPr>
              <p:cNvPr id="48" name="Picture 6" descr="Monedas Uruguay - Ensayo 50 Pesos Uruguayos Cobre Bicentenario">
                <a:extLst>
                  <a:ext uri="{FF2B5EF4-FFF2-40B4-BE49-F238E27FC236}">
                    <a16:creationId xmlns:a16="http://schemas.microsoft.com/office/drawing/2014/main" id="{D9BD8000-20B5-4919-A62B-F78221CE4F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6823" y="2422525"/>
                <a:ext cx="509481" cy="509481"/>
              </a:xfrm>
              <a:prstGeom prst="rect">
                <a:avLst/>
              </a:prstGeom>
              <a:grpFill/>
            </p:spPr>
          </p:pic>
        </p:grp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493C785E-DD83-4E8F-8213-97AB3178365A}"/>
                </a:ext>
              </a:extLst>
            </p:cNvPr>
            <p:cNvSpPr/>
            <p:nvPr/>
          </p:nvSpPr>
          <p:spPr>
            <a:xfrm>
              <a:off x="2263062" y="2103932"/>
              <a:ext cx="1785938" cy="16727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9C832812-FAFF-4502-A373-3F8AD74B190E}"/>
              </a:ext>
            </a:extLst>
          </p:cNvPr>
          <p:cNvSpPr/>
          <p:nvPr/>
        </p:nvSpPr>
        <p:spPr>
          <a:xfrm>
            <a:off x="8149153" y="1151641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Ricardito.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UY" sz="1200" dirty="0">
                <a:solidFill>
                  <a:schemeClr val="tx1"/>
                </a:solidFill>
              </a:rPr>
              <a:t>Restauran parte de la vida del jugador.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EF8E4591-2EB8-4BA9-A8C7-7625D6784BF0}"/>
              </a:ext>
            </a:extLst>
          </p:cNvPr>
          <p:cNvSpPr/>
          <p:nvPr/>
        </p:nvSpPr>
        <p:spPr>
          <a:xfrm>
            <a:off x="8149153" y="2112436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233B6325-89A3-4D21-B38F-89CD46A3D38A}"/>
              </a:ext>
            </a:extLst>
          </p:cNvPr>
          <p:cNvSpPr/>
          <p:nvPr/>
        </p:nvSpPr>
        <p:spPr>
          <a:xfrm>
            <a:off x="10302728" y="2110243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2" descr="Tony Hawk's Pro Skater 1 + 2: All SKATE Letters Locations | Push Square">
            <a:extLst>
              <a:ext uri="{FF2B5EF4-FFF2-40B4-BE49-F238E27FC236}">
                <a16:creationId xmlns:a16="http://schemas.microsoft.com/office/drawing/2014/main" id="{1AC564F5-65CF-4071-972D-4C1F32682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r="14341"/>
          <a:stretch/>
        </p:blipFill>
        <p:spPr bwMode="auto">
          <a:xfrm>
            <a:off x="125042" y="4863218"/>
            <a:ext cx="2084767" cy="164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Collect S-K-A-T-E (Concept) - Giant Bomb">
            <a:extLst>
              <a:ext uri="{FF2B5EF4-FFF2-40B4-BE49-F238E27FC236}">
                <a16:creationId xmlns:a16="http://schemas.microsoft.com/office/drawing/2014/main" id="{EA131EA9-3A9F-4636-840F-312FBE5A5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3"/>
          <a:stretch/>
        </p:blipFill>
        <p:spPr bwMode="auto">
          <a:xfrm>
            <a:off x="2263061" y="4842518"/>
            <a:ext cx="1785937" cy="167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E431F1FF-0078-4A91-89AA-0BE06D91D100}"/>
              </a:ext>
            </a:extLst>
          </p:cNvPr>
          <p:cNvSpPr/>
          <p:nvPr/>
        </p:nvSpPr>
        <p:spPr>
          <a:xfrm>
            <a:off x="109487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Letras Flotantes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Varios coleccionables que forman una palabra al juntarlas.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Otorgan una mejora para el jugador.</a:t>
            </a: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A9BD9932-856E-4C3D-9807-3C27AFA28F4E}"/>
              </a:ext>
            </a:extLst>
          </p:cNvPr>
          <p:cNvSpPr/>
          <p:nvPr/>
        </p:nvSpPr>
        <p:spPr>
          <a:xfrm>
            <a:off x="109487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EF3A05AA-2FD2-4850-AF55-3D6C8C934597}"/>
              </a:ext>
            </a:extLst>
          </p:cNvPr>
          <p:cNvSpPr/>
          <p:nvPr/>
        </p:nvSpPr>
        <p:spPr>
          <a:xfrm>
            <a:off x="2263062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2" descr="Fighting Gloves | Sonic Wiki Zone | Fandom">
            <a:extLst>
              <a:ext uri="{FF2B5EF4-FFF2-40B4-BE49-F238E27FC236}">
                <a16:creationId xmlns:a16="http://schemas.microsoft.com/office/drawing/2014/main" id="{0CF34F57-8ACF-4EB6-9758-B5F373DA5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2" t="291" r="15195" b="525"/>
          <a:stretch/>
        </p:blipFill>
        <p:spPr bwMode="auto">
          <a:xfrm>
            <a:off x="10319767" y="4841764"/>
            <a:ext cx="1785938" cy="1668506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>
            <a:extLst>
              <a:ext uri="{FF2B5EF4-FFF2-40B4-BE49-F238E27FC236}">
                <a16:creationId xmlns:a16="http://schemas.microsoft.com/office/drawing/2014/main" id="{D3E583B6-7695-455F-83B7-E61E60342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06"/>
          <a:stretch/>
        </p:blipFill>
        <p:spPr bwMode="auto">
          <a:xfrm>
            <a:off x="4134321" y="4918569"/>
            <a:ext cx="2092245" cy="153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BD7B16CA-B6FA-478C-A728-20FD81AEC50E}"/>
              </a:ext>
            </a:extLst>
          </p:cNvPr>
          <p:cNvSpPr/>
          <p:nvPr/>
        </p:nvSpPr>
        <p:spPr>
          <a:xfrm>
            <a:off x="4126244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Miti-Miti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Coleccionables que forman dos mitades.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Otorgan un objeto para el jugador.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B90F94E9-1C09-465B-97B6-053E8A33B823}"/>
              </a:ext>
            </a:extLst>
          </p:cNvPr>
          <p:cNvSpPr/>
          <p:nvPr/>
        </p:nvSpPr>
        <p:spPr>
          <a:xfrm>
            <a:off x="4126244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276C0F80-4076-4B71-8B79-CCBC44E14979}"/>
              </a:ext>
            </a:extLst>
          </p:cNvPr>
          <p:cNvSpPr/>
          <p:nvPr/>
        </p:nvSpPr>
        <p:spPr>
          <a:xfrm>
            <a:off x="6279819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7792B860-62AD-4C95-8755-1BEB5B981CBD}"/>
              </a:ext>
            </a:extLst>
          </p:cNvPr>
          <p:cNvSpPr/>
          <p:nvPr/>
        </p:nvSpPr>
        <p:spPr>
          <a:xfrm>
            <a:off x="8158142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Objetos de Jugador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UY" sz="1200" dirty="0">
                <a:solidFill>
                  <a:schemeClr val="tx1"/>
                </a:solidFill>
              </a:rPr>
              <a:t>Son consumibles que modifican la jugabilidad del personaje.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08E03918-4D7A-49B1-8E1C-47280FFB5563}"/>
              </a:ext>
            </a:extLst>
          </p:cNvPr>
          <p:cNvSpPr/>
          <p:nvPr/>
        </p:nvSpPr>
        <p:spPr>
          <a:xfrm>
            <a:off x="8158142" y="4845572"/>
            <a:ext cx="2100323" cy="1672775"/>
          </a:xfrm>
          <a:prstGeom prst="rect">
            <a:avLst/>
          </a:prstGeom>
          <a:solidFill>
            <a:srgbClr val="6286B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B4795CF6-CD65-4E1C-94A3-6555FD8B7937}"/>
              </a:ext>
            </a:extLst>
          </p:cNvPr>
          <p:cNvSpPr/>
          <p:nvPr/>
        </p:nvSpPr>
        <p:spPr>
          <a:xfrm>
            <a:off x="10311717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050958B-45C8-46C3-813A-168408D55CE2}"/>
              </a:ext>
            </a:extLst>
          </p:cNvPr>
          <p:cNvGrpSpPr/>
          <p:nvPr/>
        </p:nvGrpSpPr>
        <p:grpSpPr>
          <a:xfrm>
            <a:off x="8171637" y="5156619"/>
            <a:ext cx="2077839" cy="1099479"/>
            <a:chOff x="8171637" y="4863218"/>
            <a:chExt cx="1811868" cy="958742"/>
          </a:xfrm>
        </p:grpSpPr>
        <p:pic>
          <p:nvPicPr>
            <p:cNvPr id="86" name="Imagen 85">
              <a:extLst>
                <a:ext uri="{FF2B5EF4-FFF2-40B4-BE49-F238E27FC236}">
                  <a16:creationId xmlns:a16="http://schemas.microsoft.com/office/drawing/2014/main" id="{2364FE33-CAEC-467A-9FF7-6D4053C6A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171637" y="4863218"/>
              <a:ext cx="919874" cy="958742"/>
            </a:xfrm>
            <a:prstGeom prst="rect">
              <a:avLst/>
            </a:prstGeom>
          </p:spPr>
        </p:pic>
        <p:pic>
          <p:nvPicPr>
            <p:cNvPr id="87" name="Imagen 86">
              <a:extLst>
                <a:ext uri="{FF2B5EF4-FFF2-40B4-BE49-F238E27FC236}">
                  <a16:creationId xmlns:a16="http://schemas.microsoft.com/office/drawing/2014/main" id="{1F3724E7-5DBC-4EAC-906F-506BCF7CD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tretch/>
          </p:blipFill>
          <p:spPr>
            <a:xfrm>
              <a:off x="9091511" y="4863218"/>
              <a:ext cx="891994" cy="958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5890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ick Select | Ratchet &amp; Clank Wiki | Fandom">
            <a:extLst>
              <a:ext uri="{FF2B5EF4-FFF2-40B4-BE49-F238E27FC236}">
                <a16:creationId xmlns:a16="http://schemas.microsoft.com/office/drawing/2014/main" id="{CF427C5B-350F-47F1-8F64-4E4906900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5" r="29474" b="254"/>
          <a:stretch/>
        </p:blipFill>
        <p:spPr bwMode="auto">
          <a:xfrm>
            <a:off x="6142466" y="2986702"/>
            <a:ext cx="2100323" cy="167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TA Gaming Archive">
            <a:extLst>
              <a:ext uri="{FF2B5EF4-FFF2-40B4-BE49-F238E27FC236}">
                <a16:creationId xmlns:a16="http://schemas.microsoft.com/office/drawing/2014/main" id="{AD712E01-7E13-466B-9574-2864F55DC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9"/>
          <a:stretch/>
        </p:blipFill>
        <p:spPr bwMode="auto">
          <a:xfrm>
            <a:off x="8296040" y="2993166"/>
            <a:ext cx="1785938" cy="167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Objetos del Jugador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D487253-506E-4BF3-9012-83387CD3E58A}"/>
              </a:ext>
            </a:extLst>
          </p:cNvPr>
          <p:cNvSpPr/>
          <p:nvPr/>
        </p:nvSpPr>
        <p:spPr>
          <a:xfrm>
            <a:off x="112692" y="1153157"/>
            <a:ext cx="11985560" cy="809867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Estos consumibles son capaces de alterar la jugabilidad del personaje, ampliando su set de movimiento y posibilidades.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Hay dos tipos de objetos del jugador, Mejoras y Objetos, se consiguen al encontrar todos los coleccionables de un mismo tipo. 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3AB2782-582A-467A-8AD6-59CD41A3E90E}"/>
              </a:ext>
            </a:extLst>
          </p:cNvPr>
          <p:cNvSpPr/>
          <p:nvPr/>
        </p:nvSpPr>
        <p:spPr>
          <a:xfrm>
            <a:off x="2122420" y="2995359"/>
            <a:ext cx="2100323" cy="1672775"/>
          </a:xfrm>
          <a:prstGeom prst="rect">
            <a:avLst/>
          </a:prstGeom>
          <a:solidFill>
            <a:srgbClr val="6286B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Fighting Gloves | Sonic Wiki Zone | Fandom">
            <a:extLst>
              <a:ext uri="{FF2B5EF4-FFF2-40B4-BE49-F238E27FC236}">
                <a16:creationId xmlns:a16="http://schemas.microsoft.com/office/drawing/2014/main" id="{1B396762-00F9-4C33-973D-59C9A840D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8" t="281" r="16639" b="535"/>
          <a:stretch/>
        </p:blipFill>
        <p:spPr bwMode="auto">
          <a:xfrm>
            <a:off x="4277127" y="2993166"/>
            <a:ext cx="1784805" cy="1668506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7503F216-D9FE-49C4-A760-FAFB3094F2E4}"/>
              </a:ext>
            </a:extLst>
          </p:cNvPr>
          <p:cNvGrpSpPr/>
          <p:nvPr/>
        </p:nvGrpSpPr>
        <p:grpSpPr>
          <a:xfrm>
            <a:off x="2137554" y="3279813"/>
            <a:ext cx="2073946" cy="1149575"/>
            <a:chOff x="8171637" y="4863218"/>
            <a:chExt cx="1811868" cy="958742"/>
          </a:xfrm>
        </p:grpSpPr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7442728C-2521-4F5D-B31C-E515E9FD7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71637" y="4863218"/>
              <a:ext cx="919874" cy="958742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98FB6174-BB37-41DC-96AD-A57D140F4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/>
          </p:blipFill>
          <p:spPr>
            <a:xfrm>
              <a:off x="9091511" y="4863218"/>
              <a:ext cx="891994" cy="958742"/>
            </a:xfrm>
            <a:prstGeom prst="rect">
              <a:avLst/>
            </a:prstGeom>
          </p:spPr>
        </p:pic>
      </p:grp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BBB8659D-DFC8-4D2B-B7C8-9B2CC27B66AD}"/>
              </a:ext>
            </a:extLst>
          </p:cNvPr>
          <p:cNvSpPr/>
          <p:nvPr/>
        </p:nvSpPr>
        <p:spPr>
          <a:xfrm>
            <a:off x="2122420" y="2034564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Mejora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consumible que modifica el control y las acciones del jugador. 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Ampliando su Movset en el control.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D4774A3-0F71-4324-A377-414747FB6191}"/>
              </a:ext>
            </a:extLst>
          </p:cNvPr>
          <p:cNvSpPr/>
          <p:nvPr/>
        </p:nvSpPr>
        <p:spPr>
          <a:xfrm>
            <a:off x="4275995" y="2993166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10D2C2A2-7AFE-422C-9210-0EA54605B233}"/>
              </a:ext>
            </a:extLst>
          </p:cNvPr>
          <p:cNvSpPr/>
          <p:nvPr/>
        </p:nvSpPr>
        <p:spPr>
          <a:xfrm>
            <a:off x="6142467" y="2034564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Objeto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consumible que otorga un objeto permanente que altera la jugabilidad.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Cambiando su set de acciones.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F6B6DFC-D8B2-4DBB-8FDB-1FBE77337769}"/>
              </a:ext>
            </a:extLst>
          </p:cNvPr>
          <p:cNvSpPr/>
          <p:nvPr/>
        </p:nvSpPr>
        <p:spPr>
          <a:xfrm>
            <a:off x="6142467" y="2995359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242891E9-7DD3-41B7-973C-26396263C5F0}"/>
              </a:ext>
            </a:extLst>
          </p:cNvPr>
          <p:cNvSpPr/>
          <p:nvPr/>
        </p:nvSpPr>
        <p:spPr>
          <a:xfrm>
            <a:off x="8296042" y="2993166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93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17042</TotalTime>
  <Words>1176</Words>
  <Application>Microsoft Office PowerPoint</Application>
  <PresentationFormat>Panorámica</PresentationFormat>
  <Paragraphs>195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1907</cp:revision>
  <dcterms:created xsi:type="dcterms:W3CDTF">2021-12-29T00:04:17Z</dcterms:created>
  <dcterms:modified xsi:type="dcterms:W3CDTF">2024-12-13T15:38:24Z</dcterms:modified>
</cp:coreProperties>
</file>